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D8F"/>
    <a:srgbClr val="1E4B7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9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9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3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8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4DD3B-E313-45CB-87B4-29BE7674C3B4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BC67-88FE-4B00-A281-67EA0BB6F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7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Strengths and Shadows Model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@Vivian and Hormann 2002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2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700338" y="153988"/>
            <a:ext cx="6629400" cy="6096000"/>
          </a:xfrm>
          <a:prstGeom prst="ellipse">
            <a:avLst/>
          </a:prstGeom>
          <a:noFill/>
          <a:ln w="76200">
            <a:solidFill>
              <a:srgbClr val="255D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2060"/>
              </a:solidFill>
            </a:endParaRP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4333875" y="2533650"/>
            <a:ext cx="3162300" cy="36830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Tahoma" panose="020B0604030504040204" pitchFamily="34" charset="0"/>
              </a:rPr>
              <a:t>Organizational</a:t>
            </a:r>
            <a:r>
              <a:rPr lang="en-US" altLang="en-US" b="1" dirty="0">
                <a:solidFill>
                  <a:srgbClr val="000066"/>
                </a:solidFill>
                <a:latin typeface="Tahoma" panose="020B0604030504040204" pitchFamily="34" charset="0"/>
              </a:rPr>
              <a:t> Strengths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5105400" y="6477001"/>
            <a:ext cx="1752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43" name="Oval 16"/>
          <p:cNvSpPr>
            <a:spLocks noChangeArrowheads="1"/>
          </p:cNvSpPr>
          <p:nvPr/>
        </p:nvSpPr>
        <p:spPr bwMode="auto">
          <a:xfrm>
            <a:off x="3881438" y="1185863"/>
            <a:ext cx="4267200" cy="3962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44" name="Text Box 58"/>
          <p:cNvSpPr txBox="1">
            <a:spLocks noChangeArrowheads="1"/>
          </p:cNvSpPr>
          <p:nvPr/>
        </p:nvSpPr>
        <p:spPr bwMode="auto">
          <a:xfrm>
            <a:off x="5205413" y="409575"/>
            <a:ext cx="1219200" cy="36988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  <a:latin typeface="Tahoma" panose="020B0604030504040204" pitchFamily="34" charset="0"/>
              </a:rPr>
              <a:t>Shadows</a:t>
            </a:r>
          </a:p>
        </p:txBody>
      </p:sp>
      <p:sp>
        <p:nvSpPr>
          <p:cNvPr id="18447" name="Rectangle 1"/>
          <p:cNvSpPr>
            <a:spLocks noChangeArrowheads="1"/>
          </p:cNvSpPr>
          <p:nvPr/>
        </p:nvSpPr>
        <p:spPr bwMode="auto">
          <a:xfrm>
            <a:off x="8547101" y="6477001"/>
            <a:ext cx="1565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">
                <a:solidFill>
                  <a:srgbClr val="000000"/>
                </a:solidFill>
              </a:rPr>
              <a:t>Vivian &amp; Hormann, 2002</a:t>
            </a:r>
          </a:p>
        </p:txBody>
      </p:sp>
    </p:spTree>
    <p:extLst>
      <p:ext uri="{BB962C8B-B14F-4D97-AF65-F5344CB8AC3E}">
        <p14:creationId xmlns:p14="http://schemas.microsoft.com/office/powerpoint/2010/main" val="2239706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700338" y="153988"/>
            <a:ext cx="6629400" cy="6096000"/>
          </a:xfrm>
          <a:prstGeom prst="ellipse">
            <a:avLst/>
          </a:prstGeom>
          <a:noFill/>
          <a:ln w="76200">
            <a:solidFill>
              <a:srgbClr val="255D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2060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164263" y="2068514"/>
            <a:ext cx="838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Success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4818064" y="4257676"/>
            <a:ext cx="96043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Empathic response 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5219700" y="1525589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Mission-driven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48200" y="3048001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Commitment  to the work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5651500" y="4329113"/>
            <a:ext cx="1447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Interdependence </a:t>
            </a:r>
          </a:p>
        </p:txBody>
      </p:sp>
      <p:sp>
        <p:nvSpPr>
          <p:cNvPr id="18440" name="Text Box 10"/>
          <p:cNvSpPr txBox="1">
            <a:spLocks noChangeArrowheads="1"/>
          </p:cNvSpPr>
          <p:nvPr/>
        </p:nvSpPr>
        <p:spPr bwMode="auto">
          <a:xfrm>
            <a:off x="4333875" y="2533650"/>
            <a:ext cx="3162300" cy="36830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Tahoma" panose="020B0604030504040204" pitchFamily="34" charset="0"/>
              </a:rPr>
              <a:t>Organizational</a:t>
            </a:r>
            <a:r>
              <a:rPr lang="en-US" altLang="en-US" b="1" dirty="0">
                <a:solidFill>
                  <a:srgbClr val="000066"/>
                </a:solidFill>
                <a:latin typeface="Tahoma" panose="020B0604030504040204" pitchFamily="34" charset="0"/>
              </a:rPr>
              <a:t> Strengths</a:t>
            </a: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5105400" y="6477001"/>
            <a:ext cx="1752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8442" name="Text Box 13"/>
          <p:cNvSpPr txBox="1">
            <a:spLocks noChangeArrowheads="1"/>
          </p:cNvSpPr>
          <p:nvPr/>
        </p:nvSpPr>
        <p:spPr bwMode="auto">
          <a:xfrm>
            <a:off x="4333875" y="3673476"/>
            <a:ext cx="12144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Client-centered</a:t>
            </a:r>
          </a:p>
        </p:txBody>
      </p:sp>
      <p:sp>
        <p:nvSpPr>
          <p:cNvPr id="18443" name="Oval 16"/>
          <p:cNvSpPr>
            <a:spLocks noChangeArrowheads="1"/>
          </p:cNvSpPr>
          <p:nvPr/>
        </p:nvSpPr>
        <p:spPr bwMode="auto">
          <a:xfrm>
            <a:off x="3881438" y="1185863"/>
            <a:ext cx="4267200" cy="3962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44" name="Text Box 58"/>
          <p:cNvSpPr txBox="1">
            <a:spLocks noChangeArrowheads="1"/>
          </p:cNvSpPr>
          <p:nvPr/>
        </p:nvSpPr>
        <p:spPr bwMode="auto">
          <a:xfrm>
            <a:off x="5205413" y="409575"/>
            <a:ext cx="1219200" cy="36988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  <a:latin typeface="Tahoma" panose="020B0604030504040204" pitchFamily="34" charset="0"/>
              </a:rPr>
              <a:t>Shadows</a:t>
            </a:r>
          </a:p>
        </p:txBody>
      </p:sp>
      <p:sp>
        <p:nvSpPr>
          <p:cNvPr id="18445" name="TextBox 1"/>
          <p:cNvSpPr txBox="1">
            <a:spLocks noChangeArrowheads="1"/>
          </p:cNvSpPr>
          <p:nvPr/>
        </p:nvSpPr>
        <p:spPr bwMode="auto">
          <a:xfrm>
            <a:off x="5862639" y="3298826"/>
            <a:ext cx="1125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Shared power and authority</a:t>
            </a:r>
          </a:p>
        </p:txBody>
      </p:sp>
      <p:sp>
        <p:nvSpPr>
          <p:cNvPr id="18446" name="TextBox 2"/>
          <p:cNvSpPr txBox="1">
            <a:spLocks noChangeArrowheads="1"/>
          </p:cNvSpPr>
          <p:nvPr/>
        </p:nvSpPr>
        <p:spPr bwMode="auto">
          <a:xfrm>
            <a:off x="4487864" y="1941514"/>
            <a:ext cx="1893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Social change mandate</a:t>
            </a:r>
          </a:p>
        </p:txBody>
      </p:sp>
      <p:sp>
        <p:nvSpPr>
          <p:cNvPr id="18447" name="Rectangle 1"/>
          <p:cNvSpPr>
            <a:spLocks noChangeArrowheads="1"/>
          </p:cNvSpPr>
          <p:nvPr/>
        </p:nvSpPr>
        <p:spPr bwMode="auto">
          <a:xfrm>
            <a:off x="8547101" y="6477001"/>
            <a:ext cx="1565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">
                <a:solidFill>
                  <a:srgbClr val="000000"/>
                </a:solidFill>
              </a:rPr>
              <a:t>Vivian &amp; Hormann, 2002</a:t>
            </a:r>
          </a:p>
        </p:txBody>
      </p:sp>
    </p:spTree>
    <p:extLst>
      <p:ext uri="{BB962C8B-B14F-4D97-AF65-F5344CB8AC3E}">
        <p14:creationId xmlns:p14="http://schemas.microsoft.com/office/powerpoint/2010/main" val="246808512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2700338" y="153988"/>
            <a:ext cx="6629400" cy="6096000"/>
          </a:xfrm>
          <a:prstGeom prst="ellipse">
            <a:avLst/>
          </a:prstGeom>
          <a:noFill/>
          <a:ln w="76200">
            <a:solidFill>
              <a:srgbClr val="255D8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164263" y="2068514"/>
            <a:ext cx="838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Success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4818064" y="4257676"/>
            <a:ext cx="96043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Empathic response</a:t>
            </a:r>
            <a:r>
              <a:rPr lang="en-US" altLang="en-US" sz="12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219700" y="1525589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Mission-driven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4648200" y="3048001"/>
            <a:ext cx="114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Commitment  to the work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5651500" y="4329113"/>
            <a:ext cx="1447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Interdependence 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4333875" y="2533650"/>
            <a:ext cx="3162300" cy="36830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Tahoma" panose="020B0604030504040204" pitchFamily="34" charset="0"/>
              </a:rPr>
              <a:t>Organizational</a:t>
            </a:r>
            <a:r>
              <a:rPr lang="en-US" altLang="en-US" b="1">
                <a:solidFill>
                  <a:srgbClr val="000066"/>
                </a:solidFill>
                <a:latin typeface="Tahoma" panose="020B0604030504040204" pitchFamily="34" charset="0"/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Tahoma" panose="020B0604030504040204" pitchFamily="34" charset="0"/>
              </a:rPr>
              <a:t>Strengths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5105400" y="6477001"/>
            <a:ext cx="1752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4333875" y="3673476"/>
            <a:ext cx="121443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</a:rPr>
              <a:t>Client-centered</a:t>
            </a:r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19467" name="Oval 16"/>
          <p:cNvSpPr>
            <a:spLocks noChangeArrowheads="1"/>
          </p:cNvSpPr>
          <p:nvPr/>
        </p:nvSpPr>
        <p:spPr bwMode="auto">
          <a:xfrm>
            <a:off x="3881438" y="1185863"/>
            <a:ext cx="4267200" cy="3962400"/>
          </a:xfrm>
          <a:prstGeom prst="ellipse">
            <a:avLst/>
          </a:prstGeom>
          <a:noFill/>
          <a:ln w="9525">
            <a:solidFill>
              <a:srgbClr val="CC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8" name="Text Box 17"/>
          <p:cNvSpPr txBox="1">
            <a:spLocks noChangeArrowheads="1"/>
          </p:cNvSpPr>
          <p:nvPr/>
        </p:nvSpPr>
        <p:spPr bwMode="auto">
          <a:xfrm>
            <a:off x="3352800" y="4648201"/>
            <a:ext cx="1066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Unclear boundaries</a:t>
            </a:r>
          </a:p>
        </p:txBody>
      </p: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2667000" y="3276601"/>
            <a:ext cx="990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Over-functioning</a:t>
            </a:r>
          </a:p>
        </p:txBody>
      </p:sp>
      <p:sp>
        <p:nvSpPr>
          <p:cNvPr id="19470" name="Line 22"/>
          <p:cNvSpPr>
            <a:spLocks noChangeShapeType="1"/>
          </p:cNvSpPr>
          <p:nvPr/>
        </p:nvSpPr>
        <p:spPr bwMode="auto">
          <a:xfrm flipH="1" flipV="1">
            <a:off x="5334000" y="1098550"/>
            <a:ext cx="457200" cy="3492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4876800" y="866776"/>
            <a:ext cx="838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Exclusive</a:t>
            </a:r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auto">
          <a:xfrm>
            <a:off x="6324600" y="762001"/>
            <a:ext cx="1524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Merging identities</a:t>
            </a:r>
          </a:p>
        </p:txBody>
      </p:sp>
      <p:sp>
        <p:nvSpPr>
          <p:cNvPr id="19473" name="Line 29"/>
          <p:cNvSpPr>
            <a:spLocks noChangeShapeType="1"/>
          </p:cNvSpPr>
          <p:nvPr/>
        </p:nvSpPr>
        <p:spPr bwMode="auto">
          <a:xfrm flipV="1">
            <a:off x="6988175" y="3173413"/>
            <a:ext cx="1308100" cy="34766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30"/>
          <p:cNvSpPr txBox="1">
            <a:spLocks noChangeArrowheads="1"/>
          </p:cNvSpPr>
          <p:nvPr/>
        </p:nvSpPr>
        <p:spPr bwMode="auto">
          <a:xfrm>
            <a:off x="8170864" y="2946401"/>
            <a:ext cx="11969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Confused accountability</a:t>
            </a:r>
          </a:p>
        </p:txBody>
      </p:sp>
      <p:sp>
        <p:nvSpPr>
          <p:cNvPr id="19475" name="Line 31"/>
          <p:cNvSpPr>
            <a:spLocks noChangeShapeType="1"/>
          </p:cNvSpPr>
          <p:nvPr/>
        </p:nvSpPr>
        <p:spPr bwMode="auto">
          <a:xfrm>
            <a:off x="6988176" y="3538538"/>
            <a:ext cx="1095375" cy="51911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Text Box 32"/>
          <p:cNvSpPr txBox="1">
            <a:spLocks noChangeArrowheads="1"/>
          </p:cNvSpPr>
          <p:nvPr/>
        </p:nvSpPr>
        <p:spPr bwMode="auto">
          <a:xfrm>
            <a:off x="8083550" y="3960814"/>
            <a:ext cx="10795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No decisions</a:t>
            </a:r>
          </a:p>
        </p:txBody>
      </p:sp>
      <p:sp>
        <p:nvSpPr>
          <p:cNvPr id="19477" name="Text Box 33"/>
          <p:cNvSpPr txBox="1">
            <a:spLocks noChangeArrowheads="1"/>
          </p:cNvSpPr>
          <p:nvPr/>
        </p:nvSpPr>
        <p:spPr bwMode="auto">
          <a:xfrm>
            <a:off x="7539038" y="1144589"/>
            <a:ext cx="838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Rigid approach</a:t>
            </a:r>
          </a:p>
        </p:txBody>
      </p:sp>
      <p:sp>
        <p:nvSpPr>
          <p:cNvPr id="19478" name="Text Box 34"/>
          <p:cNvSpPr txBox="1">
            <a:spLocks noChangeArrowheads="1"/>
          </p:cNvSpPr>
          <p:nvPr/>
        </p:nvSpPr>
        <p:spPr bwMode="auto">
          <a:xfrm>
            <a:off x="7912100" y="1882776"/>
            <a:ext cx="114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Exceed capacity</a:t>
            </a:r>
          </a:p>
        </p:txBody>
      </p:sp>
      <p:sp>
        <p:nvSpPr>
          <p:cNvPr id="19479" name="Line 36"/>
          <p:cNvSpPr>
            <a:spLocks noChangeShapeType="1"/>
          </p:cNvSpPr>
          <p:nvPr/>
        </p:nvSpPr>
        <p:spPr bwMode="auto">
          <a:xfrm flipH="1" flipV="1">
            <a:off x="4067175" y="1566863"/>
            <a:ext cx="484188" cy="417512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37"/>
          <p:cNvSpPr txBox="1">
            <a:spLocks noChangeArrowheads="1"/>
          </p:cNvSpPr>
          <p:nvPr/>
        </p:nvSpPr>
        <p:spPr bwMode="auto">
          <a:xfrm>
            <a:off x="3459164" y="1154113"/>
            <a:ext cx="11890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Internalized guilt</a:t>
            </a:r>
          </a:p>
        </p:txBody>
      </p:sp>
      <p:sp>
        <p:nvSpPr>
          <p:cNvPr id="19481" name="Line 38"/>
          <p:cNvSpPr>
            <a:spLocks noChangeShapeType="1"/>
          </p:cNvSpPr>
          <p:nvPr/>
        </p:nvSpPr>
        <p:spPr bwMode="auto">
          <a:xfrm flipH="1">
            <a:off x="3652839" y="1984376"/>
            <a:ext cx="898525" cy="13811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Text Box 39"/>
          <p:cNvSpPr txBox="1">
            <a:spLocks noChangeArrowheads="1"/>
          </p:cNvSpPr>
          <p:nvPr/>
        </p:nvSpPr>
        <p:spPr bwMode="auto">
          <a:xfrm>
            <a:off x="2846388" y="1892301"/>
            <a:ext cx="10207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Sense of failure</a:t>
            </a:r>
          </a:p>
        </p:txBody>
      </p:sp>
      <p:sp>
        <p:nvSpPr>
          <p:cNvPr id="19483" name="Line 40"/>
          <p:cNvSpPr>
            <a:spLocks noChangeShapeType="1"/>
          </p:cNvSpPr>
          <p:nvPr/>
        </p:nvSpPr>
        <p:spPr bwMode="auto">
          <a:xfrm flipH="1">
            <a:off x="3913188" y="3810000"/>
            <a:ext cx="354012" cy="820738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Text Box 41"/>
          <p:cNvSpPr txBox="1">
            <a:spLocks noChangeArrowheads="1"/>
          </p:cNvSpPr>
          <p:nvPr/>
        </p:nvSpPr>
        <p:spPr bwMode="auto">
          <a:xfrm>
            <a:off x="2743200" y="2743201"/>
            <a:ext cx="838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Coercive</a:t>
            </a:r>
          </a:p>
        </p:txBody>
      </p:sp>
      <p:sp>
        <p:nvSpPr>
          <p:cNvPr id="19485" name="Text Box 44"/>
          <p:cNvSpPr txBox="1">
            <a:spLocks noChangeArrowheads="1"/>
          </p:cNvSpPr>
          <p:nvPr/>
        </p:nvSpPr>
        <p:spPr bwMode="auto">
          <a:xfrm>
            <a:off x="6889750" y="5165726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Avoidance of conflict</a:t>
            </a:r>
          </a:p>
        </p:txBody>
      </p:sp>
      <p:sp>
        <p:nvSpPr>
          <p:cNvPr id="19486" name="Line 45"/>
          <p:cNvSpPr>
            <a:spLocks noChangeShapeType="1"/>
          </p:cNvSpPr>
          <p:nvPr/>
        </p:nvSpPr>
        <p:spPr bwMode="auto">
          <a:xfrm flipH="1">
            <a:off x="6078538" y="4679951"/>
            <a:ext cx="207962" cy="6572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Text Box 46"/>
          <p:cNvSpPr txBox="1">
            <a:spLocks noChangeArrowheads="1"/>
          </p:cNvSpPr>
          <p:nvPr/>
        </p:nvSpPr>
        <p:spPr bwMode="auto">
          <a:xfrm>
            <a:off x="5507038" y="5378451"/>
            <a:ext cx="990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>
                <a:solidFill>
                  <a:srgbClr val="CC0000"/>
                </a:solidFill>
                <a:latin typeface="Tahoma" panose="020B0604030504040204" pitchFamily="34" charset="0"/>
              </a:rPr>
              <a:t>Stress contagion</a:t>
            </a:r>
          </a:p>
        </p:txBody>
      </p:sp>
      <p:sp>
        <p:nvSpPr>
          <p:cNvPr id="19488" name="Line 47"/>
          <p:cNvSpPr>
            <a:spLocks noChangeShapeType="1"/>
          </p:cNvSpPr>
          <p:nvPr/>
        </p:nvSpPr>
        <p:spPr bwMode="auto">
          <a:xfrm>
            <a:off x="6286500" y="4679950"/>
            <a:ext cx="876300" cy="508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51"/>
          <p:cNvSpPr>
            <a:spLocks noChangeShapeType="1"/>
          </p:cNvSpPr>
          <p:nvPr/>
        </p:nvSpPr>
        <p:spPr bwMode="auto">
          <a:xfrm flipH="1">
            <a:off x="4191000" y="4721225"/>
            <a:ext cx="876300" cy="1206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52"/>
          <p:cNvSpPr>
            <a:spLocks noChangeShapeType="1"/>
          </p:cNvSpPr>
          <p:nvPr/>
        </p:nvSpPr>
        <p:spPr bwMode="auto">
          <a:xfrm>
            <a:off x="5067300" y="4721225"/>
            <a:ext cx="863600" cy="6540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Line 53"/>
          <p:cNvSpPr>
            <a:spLocks noChangeShapeType="1"/>
          </p:cNvSpPr>
          <p:nvPr/>
        </p:nvSpPr>
        <p:spPr bwMode="auto">
          <a:xfrm flipH="1" flipV="1">
            <a:off x="3459164" y="2901950"/>
            <a:ext cx="1189037" cy="3746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54"/>
          <p:cNvSpPr>
            <a:spLocks noChangeShapeType="1"/>
          </p:cNvSpPr>
          <p:nvPr/>
        </p:nvSpPr>
        <p:spPr bwMode="auto">
          <a:xfrm flipH="1">
            <a:off x="3581400" y="3276600"/>
            <a:ext cx="1066800" cy="287338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Line 55"/>
          <p:cNvSpPr>
            <a:spLocks noChangeShapeType="1"/>
          </p:cNvSpPr>
          <p:nvPr/>
        </p:nvSpPr>
        <p:spPr bwMode="auto">
          <a:xfrm flipV="1">
            <a:off x="6889750" y="1636714"/>
            <a:ext cx="838200" cy="54768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4" name="Line 56"/>
          <p:cNvSpPr>
            <a:spLocks noChangeShapeType="1"/>
          </p:cNvSpPr>
          <p:nvPr/>
        </p:nvSpPr>
        <p:spPr bwMode="auto">
          <a:xfrm flipV="1">
            <a:off x="6889750" y="2136776"/>
            <a:ext cx="1258888" cy="476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5" name="Line 57"/>
          <p:cNvSpPr>
            <a:spLocks noChangeShapeType="1"/>
          </p:cNvSpPr>
          <p:nvPr/>
        </p:nvSpPr>
        <p:spPr bwMode="auto">
          <a:xfrm flipH="1" flipV="1">
            <a:off x="3581400" y="3657600"/>
            <a:ext cx="685800" cy="152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6" name="Text Box 58"/>
          <p:cNvSpPr txBox="1">
            <a:spLocks noChangeArrowheads="1"/>
          </p:cNvSpPr>
          <p:nvPr/>
        </p:nvSpPr>
        <p:spPr bwMode="auto">
          <a:xfrm>
            <a:off x="5205413" y="409575"/>
            <a:ext cx="1219200" cy="36988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  <a:latin typeface="Tahoma" panose="020B0604030504040204" pitchFamily="34" charset="0"/>
              </a:rPr>
              <a:t>Shadows</a:t>
            </a:r>
          </a:p>
        </p:txBody>
      </p:sp>
      <p:sp>
        <p:nvSpPr>
          <p:cNvPr id="19497" name="Line 59"/>
          <p:cNvSpPr>
            <a:spLocks noChangeShapeType="1"/>
          </p:cNvSpPr>
          <p:nvPr/>
        </p:nvSpPr>
        <p:spPr bwMode="auto">
          <a:xfrm flipV="1">
            <a:off x="5791200" y="1069976"/>
            <a:ext cx="947738" cy="3778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TextBox 1"/>
          <p:cNvSpPr txBox="1">
            <a:spLocks noChangeArrowheads="1"/>
          </p:cNvSpPr>
          <p:nvPr/>
        </p:nvSpPr>
        <p:spPr bwMode="auto">
          <a:xfrm>
            <a:off x="5862639" y="3298826"/>
            <a:ext cx="1125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Shared power and authority</a:t>
            </a:r>
          </a:p>
        </p:txBody>
      </p:sp>
      <p:sp>
        <p:nvSpPr>
          <p:cNvPr id="19499" name="TextBox 2"/>
          <p:cNvSpPr txBox="1">
            <a:spLocks noChangeArrowheads="1"/>
          </p:cNvSpPr>
          <p:nvPr/>
        </p:nvSpPr>
        <p:spPr bwMode="auto">
          <a:xfrm>
            <a:off x="4487864" y="1941514"/>
            <a:ext cx="1893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00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Social change mandate</a:t>
            </a:r>
          </a:p>
        </p:txBody>
      </p:sp>
      <p:sp>
        <p:nvSpPr>
          <p:cNvPr id="19500" name="Rectangle 1"/>
          <p:cNvSpPr>
            <a:spLocks noChangeArrowheads="1"/>
          </p:cNvSpPr>
          <p:nvPr/>
        </p:nvSpPr>
        <p:spPr bwMode="auto">
          <a:xfrm>
            <a:off x="8742364" y="6438901"/>
            <a:ext cx="1565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">
                <a:solidFill>
                  <a:srgbClr val="000000"/>
                </a:solidFill>
              </a:rPr>
              <a:t>Vivian &amp; Hormann, 2002</a:t>
            </a:r>
          </a:p>
        </p:txBody>
      </p:sp>
    </p:spTree>
    <p:extLst>
      <p:ext uri="{BB962C8B-B14F-4D97-AF65-F5344CB8AC3E}">
        <p14:creationId xmlns:p14="http://schemas.microsoft.com/office/powerpoint/2010/main" val="240473683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Strengths and Shadows Model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Strengths and Shadows Model</dc:title>
  <dc:creator>Shana Hormann</dc:creator>
  <cp:lastModifiedBy>Shana Hormann</cp:lastModifiedBy>
  <cp:revision>1</cp:revision>
  <dcterms:created xsi:type="dcterms:W3CDTF">2019-03-07T22:13:52Z</dcterms:created>
  <dcterms:modified xsi:type="dcterms:W3CDTF">2019-03-07T22:14:21Z</dcterms:modified>
</cp:coreProperties>
</file>